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</p:sldIdLst>
  <p:sldSz cx="9144000" cy="5143500" type="screen16x9"/>
  <p:notesSz cx="6858000" cy="1047750"/>
  <p:embeddedFontLst>
    <p:embeddedFont>
      <p:font typeface="Roboto" panose="020B0600000101010101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algun Gothic Semilight" panose="020B0502040204020203" pitchFamily="50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44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4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24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80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0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7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5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4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5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45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6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3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1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75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expected value of (infinitesimal) change in event count over time, given event history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⇔ 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</a:t>
            </a:r>
            <a:r>
              <a:rPr lang="af-ZA" altLang="ko" sz="11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number of events per time interval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, and this changes over time!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7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6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c25b19c7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c25b19c7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61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-Kobayashi/TiDeH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36.png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emf"/><Relationship Id="rId10" Type="http://schemas.openxmlformats.org/officeDocument/2006/relationships/image" Target="../media/image20.png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NULL"/><Relationship Id="rId5" Type="http://schemas.openxmlformats.org/officeDocument/2006/relationships/image" Target="../media/image25.png"/><Relationship Id="rId10" Type="http://schemas.openxmlformats.org/officeDocument/2006/relationships/image" Target="NULL"/><Relationship Id="rId4" Type="http://schemas.openxmlformats.org/officeDocument/2006/relationships/image" Target="../media/image24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b="1" dirty="0" smtClean="0"/>
              <a:t>9/11 </a:t>
            </a:r>
            <a:r>
              <a:rPr lang="af-ZA" altLang="ko" b="1" dirty="0"/>
              <a:t>Graphical Models, Gaussian Process, Hawkes Process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88" y="1483524"/>
            <a:ext cx="7920000" cy="703286"/>
          </a:xfrm>
          <a:prstGeom prst="roundRect">
            <a:avLst>
              <a:gd name="adj" fmla="val 1922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en-US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 install tick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–-upgrade </a:t>
            </a:r>
            <a:r>
              <a:rPr lang="en-US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==1.0.0 # optional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dill # optional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694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2369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Use - Simulation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428" y="1483524"/>
            <a:ext cx="7920000" cy="999418"/>
          </a:xfrm>
          <a:prstGeom prst="roundRect">
            <a:avLst>
              <a:gd name="adj" fmla="val 823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tick.hawkes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HawkesKernel0,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HawkesKernelExp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HawkesKernelPowerLaw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HawkesKernelTimeFunc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(.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1.3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intensity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decay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np.linspace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Simulation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using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times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endParaRPr lang="ko-KR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" y="3442904"/>
            <a:ext cx="8179724" cy="118811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088" y="3037545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Let’s run the sample code !</a:t>
            </a:r>
          </a:p>
        </p:txBody>
      </p:sp>
    </p:spTree>
    <p:extLst>
      <p:ext uri="{BB962C8B-B14F-4D97-AF65-F5344CB8AC3E}">
        <p14:creationId xmlns:p14="http://schemas.microsoft.com/office/powerpoint/2010/main" val="25394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Predicting Retweet Dynamics using Hawkes Process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grpSp>
        <p:nvGrpSpPr>
          <p:cNvPr id="47" name="Google Shape;190;p23"/>
          <p:cNvGrpSpPr/>
          <p:nvPr/>
        </p:nvGrpSpPr>
        <p:grpSpPr>
          <a:xfrm>
            <a:off x="3555213" y="1512957"/>
            <a:ext cx="145229" cy="719892"/>
            <a:chOff x="2136806" y="1716146"/>
            <a:chExt cx="145229" cy="719892"/>
          </a:xfrm>
        </p:grpSpPr>
        <p:cxnSp>
          <p:nvCxnSpPr>
            <p:cNvPr id="10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0;p23"/>
          <p:cNvGrpSpPr/>
          <p:nvPr/>
        </p:nvGrpSpPr>
        <p:grpSpPr>
          <a:xfrm>
            <a:off x="4399325" y="1512957"/>
            <a:ext cx="145229" cy="719892"/>
            <a:chOff x="2136806" y="1716146"/>
            <a:chExt cx="145229" cy="719892"/>
          </a:xfrm>
        </p:grpSpPr>
        <p:cxnSp>
          <p:nvCxnSpPr>
            <p:cNvPr id="10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0;p23"/>
          <p:cNvGrpSpPr/>
          <p:nvPr/>
        </p:nvGrpSpPr>
        <p:grpSpPr>
          <a:xfrm>
            <a:off x="4567098" y="1512957"/>
            <a:ext cx="145229" cy="719892"/>
            <a:chOff x="2136806" y="1716146"/>
            <a:chExt cx="145229" cy="719892"/>
          </a:xfrm>
        </p:grpSpPr>
        <p:cxnSp>
          <p:nvCxnSpPr>
            <p:cNvPr id="10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;p23"/>
          <p:cNvGrpSpPr/>
          <p:nvPr/>
        </p:nvGrpSpPr>
        <p:grpSpPr>
          <a:xfrm>
            <a:off x="48867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90;p23"/>
          <p:cNvGrpSpPr/>
          <p:nvPr/>
        </p:nvGrpSpPr>
        <p:grpSpPr>
          <a:xfrm>
            <a:off x="533119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 descr="retweet twit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1475920"/>
            <a:ext cx="2269364" cy="16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Google Shape;188;p23"/>
          <p:cNvCxnSpPr/>
          <p:nvPr/>
        </p:nvCxnSpPr>
        <p:spPr>
          <a:xfrm>
            <a:off x="2832007" y="2229686"/>
            <a:ext cx="423357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89;p23"/>
          <p:cNvSpPr txBox="1"/>
          <p:nvPr/>
        </p:nvSpPr>
        <p:spPr>
          <a:xfrm>
            <a:off x="7058256" y="1994486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199;p23"/>
          <p:cNvSpPr txBox="1"/>
          <p:nvPr/>
        </p:nvSpPr>
        <p:spPr>
          <a:xfrm>
            <a:off x="3487757" y="226096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00;p23"/>
          <p:cNvSpPr txBox="1"/>
          <p:nvPr/>
        </p:nvSpPr>
        <p:spPr>
          <a:xfrm>
            <a:off x="43389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01;p23"/>
          <p:cNvSpPr txBox="1"/>
          <p:nvPr/>
        </p:nvSpPr>
        <p:spPr>
          <a:xfrm>
            <a:off x="4495038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01;p23">
            <a:extLst>
              <a:ext uri="{FF2B5EF4-FFF2-40B4-BE49-F238E27FC236}">
                <a16:creationId xmlns:a16="http://schemas.microsoft.com/office/drawing/2014/main" id="{628E0A03-63E6-418F-BF3B-2E9DAEF502D8}"/>
              </a:ext>
            </a:extLst>
          </p:cNvPr>
          <p:cNvSpPr txBox="1"/>
          <p:nvPr/>
        </p:nvSpPr>
        <p:spPr>
          <a:xfrm>
            <a:off x="48051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sym typeface="Roboto"/>
              </a:rPr>
              <a:t>4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01;p23">
            <a:extLst>
              <a:ext uri="{FF2B5EF4-FFF2-40B4-BE49-F238E27FC236}">
                <a16:creationId xmlns:a16="http://schemas.microsoft.com/office/drawing/2014/main" id="{422F63FD-B6F1-435D-8932-9D6E380E15E7}"/>
              </a:ext>
            </a:extLst>
          </p:cNvPr>
          <p:cNvSpPr txBox="1"/>
          <p:nvPr/>
        </p:nvSpPr>
        <p:spPr>
          <a:xfrm>
            <a:off x="5286966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C00838D-F074-4AFD-9DFB-A0455A094F9E}"/>
              </a:ext>
            </a:extLst>
          </p:cNvPr>
          <p:cNvGrpSpPr/>
          <p:nvPr/>
        </p:nvGrpSpPr>
        <p:grpSpPr>
          <a:xfrm>
            <a:off x="3047524" y="1115627"/>
            <a:ext cx="2575335" cy="1099280"/>
            <a:chOff x="2906810" y="995391"/>
            <a:chExt cx="2575335" cy="1099280"/>
          </a:xfrm>
        </p:grpSpPr>
        <p:sp>
          <p:nvSpPr>
            <p:cNvPr id="84" name="Google Shape;207;p23">
              <a:extLst>
                <a:ext uri="{FF2B5EF4-FFF2-40B4-BE49-F238E27FC236}">
                  <a16:creationId xmlns:a16="http://schemas.microsoft.com/office/drawing/2014/main" id="{8B28A166-B1FD-437E-BB73-B5A7DBF0BB9D}"/>
                </a:ext>
              </a:extLst>
            </p:cNvPr>
            <p:cNvSpPr/>
            <p:nvPr/>
          </p:nvSpPr>
          <p:spPr>
            <a:xfrm>
              <a:off x="4814473" y="1161947"/>
              <a:ext cx="443547" cy="31067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85" name="Group 20">
              <a:extLst>
                <a:ext uri="{FF2B5EF4-FFF2-40B4-BE49-F238E27FC236}">
                  <a16:creationId xmlns:a16="http://schemas.microsoft.com/office/drawing/2014/main" id="{C41F11F7-F5B9-4598-8CBA-C1B4C6922955}"/>
                </a:ext>
              </a:extLst>
            </p:cNvPr>
            <p:cNvGrpSpPr/>
            <p:nvPr/>
          </p:nvGrpSpPr>
          <p:grpSpPr>
            <a:xfrm>
              <a:off x="2906810" y="995391"/>
              <a:ext cx="2575335" cy="1099280"/>
              <a:chOff x="2906810" y="995391"/>
              <a:chExt cx="2575335" cy="1099280"/>
            </a:xfrm>
          </p:grpSpPr>
          <p:grpSp>
            <p:nvGrpSpPr>
              <p:cNvPr id="86" name="Google Shape;204;p23"/>
              <p:cNvGrpSpPr/>
              <p:nvPr/>
            </p:nvGrpSpPr>
            <p:grpSpPr>
              <a:xfrm>
                <a:off x="2906810" y="997958"/>
                <a:ext cx="2351210" cy="1096713"/>
                <a:chOff x="1621794" y="792837"/>
                <a:chExt cx="2351210" cy="1096713"/>
              </a:xfrm>
            </p:grpSpPr>
            <p:sp>
              <p:nvSpPr>
                <p:cNvPr id="88" name="Google Shape;205;p23"/>
                <p:cNvSpPr/>
                <p:nvPr/>
              </p:nvSpPr>
              <p:spPr>
                <a:xfrm>
                  <a:off x="2208200" y="1600575"/>
                  <a:ext cx="859550" cy="2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9" name="Google Shape;206;p23"/>
                <p:cNvSpPr/>
                <p:nvPr/>
              </p:nvSpPr>
              <p:spPr>
                <a:xfrm>
                  <a:off x="3061357" y="1546747"/>
                  <a:ext cx="147556" cy="16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Google Shape;207;p23"/>
                <p:cNvSpPr/>
                <p:nvPr/>
              </p:nvSpPr>
              <p:spPr>
                <a:xfrm>
                  <a:off x="3206965" y="1311917"/>
                  <a:ext cx="305323" cy="3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Google Shape;208;p23"/>
                <p:cNvSpPr/>
                <p:nvPr/>
              </p:nvSpPr>
              <p:spPr>
                <a:xfrm>
                  <a:off x="1621794" y="1615400"/>
                  <a:ext cx="592800" cy="2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2" h="10966" extrusionOk="0">
                      <a:moveTo>
                        <a:pt x="0" y="10966"/>
                      </a:moveTo>
                      <a:lnTo>
                        <a:pt x="23712" y="10966"/>
                      </a:lnTo>
                      <a:lnTo>
                        <a:pt x="23712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92" name="Google Shape;209;p23"/>
                <p:cNvCxnSpPr/>
                <p:nvPr/>
              </p:nvCxnSpPr>
              <p:spPr>
                <a:xfrm>
                  <a:off x="3056225" y="1503300"/>
                  <a:ext cx="0" cy="324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10;p23"/>
                <p:cNvCxnSpPr/>
                <p:nvPr/>
              </p:nvCxnSpPr>
              <p:spPr>
                <a:xfrm>
                  <a:off x="3206965" y="1324970"/>
                  <a:ext cx="3000" cy="393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10;p23">
                  <a:extLst>
                    <a:ext uri="{FF2B5EF4-FFF2-40B4-BE49-F238E27FC236}">
                      <a16:creationId xmlns:a16="http://schemas.microsoft.com/office/drawing/2014/main" id="{016BE199-2D91-4891-84C5-3BAC8161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585" y="947443"/>
                  <a:ext cx="0" cy="7103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10;p23">
                  <a:extLst>
                    <a:ext uri="{FF2B5EF4-FFF2-40B4-BE49-F238E27FC236}">
                      <a16:creationId xmlns:a16="http://schemas.microsoft.com/office/drawing/2014/main" id="{3D833258-297C-457D-8F6A-FCDA8A003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004" y="792837"/>
                  <a:ext cx="0" cy="494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7" name="Google Shape;207;p23">
                <a:extLst>
                  <a:ext uri="{FF2B5EF4-FFF2-40B4-BE49-F238E27FC236}">
                    <a16:creationId xmlns:a16="http://schemas.microsoft.com/office/drawing/2014/main" id="{65C1C91B-3DF0-469A-8FA0-AA371FF2FA40}"/>
                  </a:ext>
                </a:extLst>
              </p:cNvPr>
              <p:cNvSpPr/>
              <p:nvPr/>
            </p:nvSpPr>
            <p:spPr>
              <a:xfrm>
                <a:off x="5258021" y="995391"/>
                <a:ext cx="224124" cy="28854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9485" extrusionOk="0">
                    <a:moveTo>
                      <a:pt x="0" y="0"/>
                    </a:moveTo>
                    <a:cubicBezTo>
                      <a:pt x="642" y="741"/>
                      <a:pt x="2124" y="3211"/>
                      <a:pt x="3853" y="4446"/>
                    </a:cubicBezTo>
                    <a:cubicBezTo>
                      <a:pt x="5582" y="5681"/>
                      <a:pt x="7706" y="6719"/>
                      <a:pt x="10374" y="7410"/>
                    </a:cubicBezTo>
                    <a:cubicBezTo>
                      <a:pt x="13042" y="8102"/>
                      <a:pt x="15858" y="8249"/>
                      <a:pt x="19859" y="8595"/>
                    </a:cubicBezTo>
                    <a:cubicBezTo>
                      <a:pt x="23860" y="8941"/>
                      <a:pt x="31962" y="9337"/>
                      <a:pt x="34382" y="9485"/>
                    </a:cubicBezTo>
                  </a:path>
                </a:pathLst>
              </a:cu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64" name="Google Shape;190;p23"/>
          <p:cNvGrpSpPr/>
          <p:nvPr/>
        </p:nvGrpSpPr>
        <p:grpSpPr>
          <a:xfrm>
            <a:off x="556092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90;p23"/>
          <p:cNvGrpSpPr/>
          <p:nvPr/>
        </p:nvGrpSpPr>
        <p:grpSpPr>
          <a:xfrm>
            <a:off x="5706150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90;p23"/>
          <p:cNvGrpSpPr/>
          <p:nvPr/>
        </p:nvGrpSpPr>
        <p:grpSpPr>
          <a:xfrm>
            <a:off x="585250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90;p23"/>
          <p:cNvGrpSpPr/>
          <p:nvPr/>
        </p:nvGrpSpPr>
        <p:grpSpPr>
          <a:xfrm>
            <a:off x="60660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90;p23"/>
          <p:cNvGrpSpPr/>
          <p:nvPr/>
        </p:nvGrpSpPr>
        <p:grpSpPr>
          <a:xfrm>
            <a:off x="628441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7">
            <a:extLst>
              <a:ext uri="{FF2B5EF4-FFF2-40B4-BE49-F238E27FC236}">
                <a16:creationId xmlns:a16="http://schemas.microsoft.com/office/drawing/2014/main" id="{36FB935D-7B9A-B446-B5AA-134C8B90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6" y="3320076"/>
            <a:ext cx="4290858" cy="426103"/>
          </a:xfrm>
          <a:prstGeom prst="rect">
            <a:avLst/>
          </a:prstGeom>
        </p:spPr>
      </p:pic>
      <p:pic>
        <p:nvPicPr>
          <p:cNvPr id="70" name="Picture 68">
            <a:extLst>
              <a:ext uri="{FF2B5EF4-FFF2-40B4-BE49-F238E27FC236}">
                <a16:creationId xmlns:a16="http://schemas.microsoft.com/office/drawing/2014/main" id="{1BD964C5-13C0-6B43-A01B-A1A434B3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6" y="2992413"/>
            <a:ext cx="771445" cy="308578"/>
          </a:xfrm>
          <a:prstGeom prst="rect">
            <a:avLst/>
          </a:prstGeom>
        </p:spPr>
      </p:pic>
      <p:pic>
        <p:nvPicPr>
          <p:cNvPr id="71" name="Picture 65">
            <a:extLst>
              <a:ext uri="{FF2B5EF4-FFF2-40B4-BE49-F238E27FC236}">
                <a16:creationId xmlns:a16="http://schemas.microsoft.com/office/drawing/2014/main" id="{7DE089BC-249C-E647-AB3C-70E3E3FA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309" y="3965280"/>
            <a:ext cx="5359545" cy="527890"/>
          </a:xfrm>
          <a:prstGeom prst="rect">
            <a:avLst/>
          </a:prstGeom>
        </p:spPr>
      </p:pic>
      <p:pic>
        <p:nvPicPr>
          <p:cNvPr id="72" name="Picture 66">
            <a:extLst>
              <a:ext uri="{FF2B5EF4-FFF2-40B4-BE49-F238E27FC236}">
                <a16:creationId xmlns:a16="http://schemas.microsoft.com/office/drawing/2014/main" id="{B2624749-614C-B84F-9969-82A4DC5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58" y="3645702"/>
            <a:ext cx="3115491" cy="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83626" y="16979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 소스 트리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00B84-2AF8-45FC-9D30-0E825F0728E3}"/>
              </a:ext>
            </a:extLst>
          </p:cNvPr>
          <p:cNvSpPr txBox="1"/>
          <p:nvPr/>
        </p:nvSpPr>
        <p:spPr>
          <a:xfrm>
            <a:off x="412984" y="1142243"/>
            <a:ext cx="5462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/>
            <a:r>
              <a:rPr lang="en-US" altLang="ko-KR" sz="1600">
                <a:hlinkClick r:id="rId2"/>
              </a:rPr>
              <a:t>https://github.com/NII-Kobayashi/TiDeH</a:t>
            </a:r>
            <a:endParaRPr lang="en-US" altLang="ko-KR" sz="160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" y="1544180"/>
            <a:ext cx="7920000" cy="1557636"/>
          </a:xfrm>
          <a:prstGeom prst="roundRect">
            <a:avLst>
              <a:gd name="adj" fmla="val 685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https: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github.com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NII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Kobayashi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Enumerating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1.61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310.00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Resolving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connectivity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8F7F7434-29CF-4680-BAB1-B27F9009566D}"/>
              </a:ext>
            </a:extLst>
          </p:cNvPr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sp>
        <p:nvSpPr>
          <p:cNvPr id="8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Get ready for the codes!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see is …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Every other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&lt;relative tweeted/retweeted time in seconds&gt;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&lt;number of followers of retweeting person&gt;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see </a:t>
            </a: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is …</a:t>
            </a:r>
            <a:endParaRPr lang="en-US" altLang="ko-KR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8" name="Google Shape;188;p23">
            <a:extLst>
              <a:ext uri="{FF2B5EF4-FFF2-40B4-BE49-F238E27FC236}">
                <a16:creationId xmlns:a16="http://schemas.microsoft.com/office/drawing/2014/main" id="{D3496416-A044-4BC7-8003-AA8CB4BF80E5}"/>
              </a:ext>
            </a:extLst>
          </p:cNvPr>
          <p:cNvCxnSpPr>
            <a:cxnSpLocks/>
          </p:cNvCxnSpPr>
          <p:nvPr/>
        </p:nvCxnSpPr>
        <p:spPr>
          <a:xfrm>
            <a:off x="4917751" y="4390438"/>
            <a:ext cx="3108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27515825-B177-486C-97FA-5AF2A20AAC51}"/>
              </a:ext>
            </a:extLst>
          </p:cNvPr>
          <p:cNvSpPr txBox="1"/>
          <p:nvPr/>
        </p:nvSpPr>
        <p:spPr>
          <a:xfrm>
            <a:off x="8026400" y="4155238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90;p23">
            <a:extLst>
              <a:ext uri="{FF2B5EF4-FFF2-40B4-BE49-F238E27FC236}">
                <a16:creationId xmlns:a16="http://schemas.microsoft.com/office/drawing/2014/main" id="{CCF82D0A-631A-41E3-9D96-B46EFB63E344}"/>
              </a:ext>
            </a:extLst>
          </p:cNvPr>
          <p:cNvGrpSpPr/>
          <p:nvPr/>
        </p:nvGrpSpPr>
        <p:grpSpPr>
          <a:xfrm>
            <a:off x="5189812" y="3906262"/>
            <a:ext cx="93300" cy="484176"/>
            <a:chOff x="2157700" y="1768075"/>
            <a:chExt cx="93300" cy="484176"/>
          </a:xfrm>
        </p:grpSpPr>
        <p:cxnSp>
          <p:nvCxnSpPr>
            <p:cNvPr id="12" name="Google Shape;191;p23">
              <a:extLst>
                <a:ext uri="{FF2B5EF4-FFF2-40B4-BE49-F238E27FC236}">
                  <a16:creationId xmlns:a16="http://schemas.microsoft.com/office/drawing/2014/main" id="{710DD487-7E9C-4D75-ACA3-5FB2D950BC4A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2;p23">
              <a:extLst>
                <a:ext uri="{FF2B5EF4-FFF2-40B4-BE49-F238E27FC236}">
                  <a16:creationId xmlns:a16="http://schemas.microsoft.com/office/drawing/2014/main" id="{0900556C-DE54-4023-83C8-976386751D5C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61FB42FC-AE5C-4E2C-8F07-DA124962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7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8DC9E-C537-453E-8927-D51FA54A0D92}"/>
              </a:ext>
            </a:extLst>
          </p:cNvPr>
          <p:cNvSpPr txBox="1"/>
          <p:nvPr/>
        </p:nvSpPr>
        <p:spPr>
          <a:xfrm>
            <a:off x="4748224" y="4400927"/>
            <a:ext cx="1088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Original Tweet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t = 0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Follower: 90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17" name="Google Shape;190;p23">
            <a:extLst>
              <a:ext uri="{FF2B5EF4-FFF2-40B4-BE49-F238E27FC236}">
                <a16:creationId xmlns:a16="http://schemas.microsoft.com/office/drawing/2014/main" id="{18F49976-E1A5-4193-867C-595853F145B5}"/>
              </a:ext>
            </a:extLst>
          </p:cNvPr>
          <p:cNvGrpSpPr/>
          <p:nvPr/>
        </p:nvGrpSpPr>
        <p:grpSpPr>
          <a:xfrm>
            <a:off x="6260124" y="3906262"/>
            <a:ext cx="93300" cy="484176"/>
            <a:chOff x="2157700" y="1768075"/>
            <a:chExt cx="93300" cy="484176"/>
          </a:xfrm>
        </p:grpSpPr>
        <p:cxnSp>
          <p:nvCxnSpPr>
            <p:cNvPr id="18" name="Google Shape;191;p23">
              <a:extLst>
                <a:ext uri="{FF2B5EF4-FFF2-40B4-BE49-F238E27FC236}">
                  <a16:creationId xmlns:a16="http://schemas.microsoft.com/office/drawing/2014/main" id="{0E06E831-6F93-4DF1-A9CB-34DC8C2BF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2;p23">
              <a:extLst>
                <a:ext uri="{FF2B5EF4-FFF2-40B4-BE49-F238E27FC236}">
                  <a16:creationId xmlns:a16="http://schemas.microsoft.com/office/drawing/2014/main" id="{4EBFB332-42D2-4702-B295-F153C900C2F6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070F40E6-6056-4DA1-94DD-75AF5C38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79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C68EA-66ED-4CD4-8CA8-35696E1F5067}"/>
              </a:ext>
            </a:extLst>
          </p:cNvPr>
          <p:cNvSpPr txBox="1"/>
          <p:nvPr/>
        </p:nvSpPr>
        <p:spPr>
          <a:xfrm>
            <a:off x="5715909" y="4400927"/>
            <a:ext cx="11817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Retweet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t = 292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Follower: 43344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23" name="Google Shape;190;p23">
            <a:extLst>
              <a:ext uri="{FF2B5EF4-FFF2-40B4-BE49-F238E27FC236}">
                <a16:creationId xmlns:a16="http://schemas.microsoft.com/office/drawing/2014/main" id="{E21FEAD2-F5B8-40C0-BB56-0DDCC0BE4E40}"/>
              </a:ext>
            </a:extLst>
          </p:cNvPr>
          <p:cNvGrpSpPr/>
          <p:nvPr/>
        </p:nvGrpSpPr>
        <p:grpSpPr>
          <a:xfrm>
            <a:off x="6926456" y="3906262"/>
            <a:ext cx="93300" cy="484176"/>
            <a:chOff x="2157700" y="1768075"/>
            <a:chExt cx="93300" cy="484176"/>
          </a:xfrm>
        </p:grpSpPr>
        <p:cxnSp>
          <p:nvCxnSpPr>
            <p:cNvPr id="24" name="Google Shape;191;p23">
              <a:extLst>
                <a:ext uri="{FF2B5EF4-FFF2-40B4-BE49-F238E27FC236}">
                  <a16:creationId xmlns:a16="http://schemas.microsoft.com/office/drawing/2014/main" id="{795795DD-52E6-42BE-8B30-FA94C82D4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2;p23">
              <a:extLst>
                <a:ext uri="{FF2B5EF4-FFF2-40B4-BE49-F238E27FC236}">
                  <a16:creationId xmlns:a16="http://schemas.microsoft.com/office/drawing/2014/main" id="{610522FE-F08C-4206-95AC-872519940A9E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80C9E98F-9E98-42E1-9154-D6334E1C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11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190;p23">
            <a:extLst>
              <a:ext uri="{FF2B5EF4-FFF2-40B4-BE49-F238E27FC236}">
                <a16:creationId xmlns:a16="http://schemas.microsoft.com/office/drawing/2014/main" id="{2E6463CD-A75A-4EAC-86C0-95EF6DFE4763}"/>
              </a:ext>
            </a:extLst>
          </p:cNvPr>
          <p:cNvGrpSpPr/>
          <p:nvPr/>
        </p:nvGrpSpPr>
        <p:grpSpPr>
          <a:xfrm>
            <a:off x="7221549" y="3906262"/>
            <a:ext cx="93300" cy="484176"/>
            <a:chOff x="2157700" y="1768075"/>
            <a:chExt cx="93300" cy="484176"/>
          </a:xfrm>
        </p:grpSpPr>
        <p:cxnSp>
          <p:nvCxnSpPr>
            <p:cNvPr id="28" name="Google Shape;191;p23">
              <a:extLst>
                <a:ext uri="{FF2B5EF4-FFF2-40B4-BE49-F238E27FC236}">
                  <a16:creationId xmlns:a16="http://schemas.microsoft.com/office/drawing/2014/main" id="{C4C0D6EC-9B66-4438-ADCA-24216D2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92;p23">
              <a:extLst>
                <a:ext uri="{FF2B5EF4-FFF2-40B4-BE49-F238E27FC236}">
                  <a16:creationId xmlns:a16="http://schemas.microsoft.com/office/drawing/2014/main" id="{0FF74DD7-DC5D-47D4-8BBE-428B3244DD0F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2" descr="ê´ë ¨ ì´ë¯¸ì§">
            <a:extLst>
              <a:ext uri="{FF2B5EF4-FFF2-40B4-BE49-F238E27FC236}">
                <a16:creationId xmlns:a16="http://schemas.microsoft.com/office/drawing/2014/main" id="{3CDABE7A-D2A7-491B-8435-ED8FC922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04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90;p23">
            <a:extLst>
              <a:ext uri="{FF2B5EF4-FFF2-40B4-BE49-F238E27FC236}">
                <a16:creationId xmlns:a16="http://schemas.microsoft.com/office/drawing/2014/main" id="{F2830228-E62C-4DCA-8BA8-8FFFF9CDA0A5}"/>
              </a:ext>
            </a:extLst>
          </p:cNvPr>
          <p:cNvGrpSpPr/>
          <p:nvPr/>
        </p:nvGrpSpPr>
        <p:grpSpPr>
          <a:xfrm>
            <a:off x="7469387" y="3906262"/>
            <a:ext cx="93300" cy="484176"/>
            <a:chOff x="2157700" y="1768075"/>
            <a:chExt cx="93300" cy="484176"/>
          </a:xfrm>
        </p:grpSpPr>
        <p:cxnSp>
          <p:nvCxnSpPr>
            <p:cNvPr id="33" name="Google Shape;191;p23">
              <a:extLst>
                <a:ext uri="{FF2B5EF4-FFF2-40B4-BE49-F238E27FC236}">
                  <a16:creationId xmlns:a16="http://schemas.microsoft.com/office/drawing/2014/main" id="{451EACB3-69A9-4C55-A65F-445A8ED4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2;p23">
              <a:extLst>
                <a:ext uri="{FF2B5EF4-FFF2-40B4-BE49-F238E27FC236}">
                  <a16:creationId xmlns:a16="http://schemas.microsoft.com/office/drawing/2014/main" id="{ACE20EB1-A2A3-4BA8-86BE-1F76DF894591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26F0CC28-746D-4D38-8557-7152C84D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42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270310-C333-459C-B4C0-78E90C63F0CC}"/>
              </a:ext>
            </a:extLst>
          </p:cNvPr>
          <p:cNvSpPr txBox="1"/>
          <p:nvPr/>
        </p:nvSpPr>
        <p:spPr>
          <a:xfrm>
            <a:off x="3894227" y="4390438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</a:rPr>
              <a:t>Actual time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0.500</a:t>
            </a:r>
            <a:endParaRPr lang="ko-KR" altLang="en-US" sz="1100">
              <a:latin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D9D424-13D1-4D9B-BAEF-6B01236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1228232"/>
            <a:ext cx="7920000" cy="222380"/>
          </a:xfrm>
          <a:prstGeom prst="roundRect">
            <a:avLst>
              <a:gd name="adj" fmla="val 28712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TiDeH$ python3 example_native.py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6A33FD-AFA5-453D-8CE2-8A3DB0F3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2683809"/>
            <a:ext cx="7920000" cy="1552546"/>
          </a:xfrm>
          <a:prstGeom prst="roundRect">
            <a:avLst>
              <a:gd name="adj" fmla="val 5868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Estimated parameters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0.001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0.414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phi0: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0.140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tm: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1.822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Average % error (estimated to fitted):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12.33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from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hours: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37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at hour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2170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 error (absolute):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02161" y="2310538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Roboto" panose="020B0600000101010101" charset="0"/>
                <a:ea typeface="Roboto" panose="020B0600000101010101" charset="0"/>
              </a:rPr>
              <a:t>Then, you will see the results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346" y="1485329"/>
            <a:ext cx="8025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 panose="020B0600000101010101" charset="0"/>
              </a:rPr>
              <a:t>Example </a:t>
            </a:r>
            <a:r>
              <a:rPr lang="en-US" altLang="ko-KR" dirty="0">
                <a:latin typeface="Roboto" panose="020B0600000101010101" charset="0"/>
              </a:rPr>
              <a:t>of predicting future retweet </a:t>
            </a:r>
            <a:r>
              <a:rPr lang="en-US" altLang="ko-KR" dirty="0" smtClean="0">
                <a:latin typeface="Roboto" panose="020B0600000101010101" charset="0"/>
              </a:rPr>
              <a:t>activity. Given an observation time, the </a:t>
            </a:r>
            <a:r>
              <a:rPr lang="en-US" altLang="ko-KR" dirty="0">
                <a:latin typeface="Roboto" panose="020B0600000101010101" charset="0"/>
              </a:rPr>
              <a:t>parameters of the infectious rate are estimated </a:t>
            </a:r>
            <a:r>
              <a:rPr lang="en-US" altLang="ko-KR" dirty="0" smtClean="0">
                <a:latin typeface="Roboto" panose="020B0600000101010101" charset="0"/>
              </a:rPr>
              <a:t>and then, the </a:t>
            </a:r>
            <a:r>
              <a:rPr lang="en-US" altLang="ko-KR" dirty="0">
                <a:latin typeface="Roboto" panose="020B0600000101010101" charset="0"/>
              </a:rPr>
              <a:t>number of retweets before a given time </a:t>
            </a:r>
            <a:r>
              <a:rPr lang="en-US" altLang="ko-KR" dirty="0" smtClean="0">
                <a:latin typeface="Roboto" panose="020B0600000101010101" charset="0"/>
              </a:rPr>
              <a:t>is </a:t>
            </a:r>
            <a:r>
              <a:rPr lang="en-US" altLang="ko-KR" dirty="0">
                <a:latin typeface="Roboto" panose="020B0600000101010101" charset="0"/>
              </a:rPr>
              <a:t>predicted</a:t>
            </a:r>
            <a:r>
              <a:rPr lang="en-US" altLang="ko-KR" dirty="0" smtClean="0">
                <a:latin typeface="Roboto" panose="020B0600000101010101" charset="0"/>
              </a:rPr>
              <a:t>.</a:t>
            </a:r>
            <a:endParaRPr lang="en-US" altLang="ko-KR" dirty="0">
              <a:latin typeface="Roboto" panose="020B0600000101010101" charset="0"/>
            </a:endParaRPr>
          </a:p>
        </p:txBody>
      </p:sp>
      <p:sp>
        <p:nvSpPr>
          <p:cNvPr id="11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</p:spTree>
    <p:extLst>
      <p:ext uri="{BB962C8B-B14F-4D97-AF65-F5344CB8AC3E}">
        <p14:creationId xmlns:p14="http://schemas.microsoft.com/office/powerpoint/2010/main" val="2302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9" y="1380934"/>
            <a:ext cx="7920000" cy="1313520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import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dataset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sample_file.txt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  <a:blipFill>
                <a:blip r:embed="rId3"/>
                <a:stretch>
                  <a:fillRect l="-22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2021875" y="3122779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2"/>
          <p:cNvSpPr/>
          <p:nvPr/>
        </p:nvSpPr>
        <p:spPr>
          <a:xfrm>
            <a:off x="1357366" y="3056583"/>
            <a:ext cx="1120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Infectious</a:t>
            </a:r>
            <a:endParaRPr lang="en-US" sz="1600" b="1" dirty="0">
              <a:solidFill>
                <a:schemeClr val="accent3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rate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702968" y="3139716"/>
            <a:ext cx="300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82"/>
          <p:cNvSpPr/>
          <p:nvPr/>
        </p:nvSpPr>
        <p:spPr>
          <a:xfrm>
            <a:off x="3181402" y="3220266"/>
            <a:ext cx="1277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# Followers</a:t>
            </a:r>
            <a:endParaRPr lang="en-US" sz="160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2942925" y="3183739"/>
            <a:ext cx="284197" cy="115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558141" y="1045854"/>
            <a:ext cx="8019802" cy="343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/>
                </a:solidFill>
              </a:rPr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Point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Poisson Process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endParaRPr lang="en-US" sz="1600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Hawkes Process</a:t>
            </a:r>
          </a:p>
          <a:p>
            <a:pPr marL="285750" lvl="0" indent="-2857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</a:rPr>
              <a:t>Predicting Retweet Dynamics</a:t>
            </a: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This part refers to the ICML 2018 tutorial </a:t>
            </a:r>
            <a:r>
              <a:rPr lang="en-US" altLang="ko-KR" sz="1600" i="1" dirty="0">
                <a:solidFill>
                  <a:schemeClr val="bg2"/>
                </a:solidFill>
              </a:rPr>
              <a:t>Learning with Temporal Point Processes</a:t>
            </a:r>
            <a:r>
              <a:rPr lang="en-US" altLang="ko-KR" sz="1600" dirty="0">
                <a:solidFill>
                  <a:schemeClr val="bg2"/>
                </a:solidFill>
              </a:rPr>
              <a:t> (Rodriguez and Valera, 2018)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Also, predicting Retweet dynamics refers to</a:t>
            </a:r>
            <a:r>
              <a:rPr lang="en-US" altLang="ko-KR" sz="1600" i="1" dirty="0">
                <a:solidFill>
                  <a:schemeClr val="bg2"/>
                </a:solidFill>
              </a:rPr>
              <a:t> </a:t>
            </a:r>
            <a:r>
              <a:rPr lang="en-US" altLang="ko-KR" sz="1600" i="1" dirty="0" err="1">
                <a:solidFill>
                  <a:schemeClr val="bg2"/>
                </a:solidFill>
              </a:rPr>
              <a:t>TideH</a:t>
            </a:r>
            <a:r>
              <a:rPr lang="en-US" altLang="ko-KR" sz="1600" i="1" dirty="0">
                <a:solidFill>
                  <a:schemeClr val="bg2"/>
                </a:solidFill>
              </a:rPr>
              <a:t> (</a:t>
            </a:r>
            <a:r>
              <a:rPr lang="it-IT" altLang="ko-KR" sz="1600" dirty="0">
                <a:solidFill>
                  <a:schemeClr val="bg2"/>
                </a:solidFill>
              </a:rPr>
              <a:t>Kobayashi and Lambiotte, 2016).</a:t>
            </a:r>
            <a:endParaRPr lang="en-US" altLang="ko-KR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parameters of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TiDeH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(p_0, r_0, phi_0,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879587" y="2621778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634" y="3389965"/>
            <a:ext cx="7960614" cy="1479791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tideh/estimate.py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–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Esitmate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base rate</a:t>
            </a:r>
            <a:r>
              <a:rPr kumimoji="0" lang="en-US" altLang="ko-KR" sz="1050" b="0" i="0" u="none" strike="noStrike" cap="none" normalizeH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p0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estimate_infectious_rate_constant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events_tmp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count_current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596715" y="2773081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456" y="3442503"/>
            <a:ext cx="7920000" cy="1147250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tideh/fit.py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parameters r_0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phi_0,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scipy.optimize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fit_parameter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None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np.array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func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loss_function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x0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args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))[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Exciting kernel </a:t>
                </a:r>
                <a:r>
                  <a:rPr lang="en-US" altLang="ko-KR" dirty="0"/>
                  <a:t>is fitted </a:t>
                </a:r>
                <a:r>
                  <a:rPr lang="en-US" altLang="ko-KR" dirty="0" smtClean="0"/>
                  <a:t>to </a:t>
                </a:r>
                <a:r>
                  <a:rPr lang="en-US" altLang="ko-KR" dirty="0"/>
                  <a:t>the empirical data by the </a:t>
                </a:r>
                <a:r>
                  <a:rPr lang="en-US" altLang="ko-KR" dirty="0" smtClean="0"/>
                  <a:t>function where is the </a:t>
                </a:r>
                <a:r>
                  <a:rPr lang="en-US" altLang="ko-KR" dirty="0"/>
                  <a:t>heavily tailed in a variety of social networks (</a:t>
                </a:r>
                <a:r>
                  <a:rPr lang="en-US" altLang="ko-KR" dirty="0" smtClean="0"/>
                  <a:t>Crane, et al. </a:t>
                </a:r>
                <a:r>
                  <a:rPr lang="en-US" altLang="ko-KR" dirty="0"/>
                  <a:t>2008, </a:t>
                </a:r>
                <a:r>
                  <a:rPr lang="en-US" altLang="ko-KR" dirty="0" smtClean="0"/>
                  <a:t>Masuda, et al. 2013)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2" y="3903770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  <a:blipFill>
                <a:blip r:embed="rId6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We are going to estimate the exciting kernel from the dataset.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11707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8" y="1790933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=6.49×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  <a:blipFill>
                <a:blip r:embed="rId4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31519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Now, let’s estimate the kernel !</a:t>
            </a:r>
          </a:p>
        </p:txBody>
      </p:sp>
    </p:spTree>
    <p:extLst>
      <p:ext uri="{BB962C8B-B14F-4D97-AF65-F5344CB8AC3E}">
        <p14:creationId xmlns:p14="http://schemas.microsoft.com/office/powerpoint/2010/main" val="25675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Many discrete events in continuous time !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826102" y="1185470"/>
            <a:ext cx="2304256" cy="2137330"/>
            <a:chOff x="544539" y="1067365"/>
            <a:chExt cx="2304256" cy="2137330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630" y="1067365"/>
              <a:ext cx="1982075" cy="1794869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5C7BD9B-4FA1-074B-8CA3-82F428DC5315}"/>
                </a:ext>
              </a:extLst>
            </p:cNvPr>
            <p:cNvSpPr/>
            <p:nvPr/>
          </p:nvSpPr>
          <p:spPr>
            <a:xfrm>
              <a:off x="544539" y="2866141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Online actions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7271" y="1173834"/>
            <a:ext cx="3291751" cy="2087184"/>
            <a:chOff x="3383257" y="1111595"/>
            <a:chExt cx="3291751" cy="208718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3536941" y="2860225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Disease dynamics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BFFB3296-6E81-214F-BADC-6C0B6AA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57" y="1111595"/>
              <a:ext cx="3291751" cy="178200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0849" y="3456472"/>
            <a:ext cx="2808312" cy="1607921"/>
            <a:chOff x="3516272" y="3520717"/>
            <a:chExt cx="2808312" cy="1607921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5BFD463-8F88-4E4E-A649-67E180E7C444}"/>
                </a:ext>
              </a:extLst>
            </p:cNvPr>
            <p:cNvSpPr/>
            <p:nvPr/>
          </p:nvSpPr>
          <p:spPr>
            <a:xfrm>
              <a:off x="3516272" y="4790084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Financial trading</a:t>
              </a:r>
            </a:p>
          </p:txBody>
        </p:sp>
        <p:pic>
          <p:nvPicPr>
            <p:cNvPr id="14" name="Picture 2" descr="Image result for financial trading">
              <a:extLst>
                <a:ext uri="{FF2B5EF4-FFF2-40B4-BE49-F238E27FC236}">
                  <a16:creationId xmlns:a16="http://schemas.microsoft.com/office/drawing/2014/main" id="{A0C2F9FD-1F4B-D946-ACEC-35966E40B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32" y="3520717"/>
              <a:ext cx="2362993" cy="1285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790450" y="3328512"/>
            <a:ext cx="2952328" cy="1735881"/>
            <a:chOff x="5185691" y="3219520"/>
            <a:chExt cx="2952328" cy="173588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4B5421-8CE6-514E-B831-23A8C4790EA3}"/>
                </a:ext>
              </a:extLst>
            </p:cNvPr>
            <p:cNvSpPr/>
            <p:nvPr/>
          </p:nvSpPr>
          <p:spPr>
            <a:xfrm>
              <a:off x="5185691" y="4616847"/>
              <a:ext cx="29523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Mobility dynamics</a:t>
              </a:r>
            </a:p>
          </p:txBody>
        </p:sp>
        <p:pic>
          <p:nvPicPr>
            <p:cNvPr id="16" name="Picture 4" descr="A heat map from the Electronic Frontier Foundation's study of ALPR hotspots in Oakland">
              <a:extLst>
                <a:ext uri="{FF2B5EF4-FFF2-40B4-BE49-F238E27FC236}">
                  <a16:creationId xmlns:a16="http://schemas.microsoft.com/office/drawing/2014/main" id="{ED34F6AD-D957-C148-AE7A-170F2E1E3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6"/>
            <a:stretch/>
          </p:blipFill>
          <p:spPr bwMode="auto">
            <a:xfrm>
              <a:off x="5829111" y="3219520"/>
              <a:ext cx="1665488" cy="136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0" y="1213301"/>
            <a:ext cx="2808312" cy="2141599"/>
            <a:chOff x="479640" y="1213301"/>
            <a:chExt cx="2808312" cy="2141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7"/>
            <a:stretch/>
          </p:blipFill>
          <p:spPr>
            <a:xfrm>
              <a:off x="668763" y="1213301"/>
              <a:ext cx="2517762" cy="1796400"/>
            </a:xfrm>
            <a:prstGeom prst="rect">
              <a:avLst/>
            </a:prstGeom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479640" y="3016346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Earthquake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Variety of processes behind these events </a:t>
            </a:r>
            <a:endParaRPr/>
          </a:p>
        </p:txBody>
      </p:sp>
      <p:sp>
        <p:nvSpPr>
          <p:cNvPr id="41" name="Rectangle 3"/>
          <p:cNvSpPr/>
          <p:nvPr/>
        </p:nvSpPr>
        <p:spPr>
          <a:xfrm>
            <a:off x="1073519" y="1843443"/>
            <a:ext cx="15025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Stock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trading</a:t>
            </a:r>
          </a:p>
        </p:txBody>
      </p:sp>
      <p:sp>
        <p:nvSpPr>
          <p:cNvPr id="42" name="Rectangle 6"/>
          <p:cNvSpPr/>
          <p:nvPr/>
        </p:nvSpPr>
        <p:spPr>
          <a:xfrm>
            <a:off x="5659767" y="1782764"/>
            <a:ext cx="181311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Article creation in Wikipedia</a:t>
            </a:r>
          </a:p>
        </p:txBody>
      </p:sp>
      <p:sp>
        <p:nvSpPr>
          <p:cNvPr id="43" name="Rectangle 7"/>
          <p:cNvSpPr/>
          <p:nvPr/>
        </p:nvSpPr>
        <p:spPr>
          <a:xfrm>
            <a:off x="2713476" y="3414359"/>
            <a:ext cx="214629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Ride-sharing requests</a:t>
            </a:r>
          </a:p>
        </p:txBody>
      </p:sp>
      <p:sp>
        <p:nvSpPr>
          <p:cNvPr id="44" name="Rectangle 8"/>
          <p:cNvSpPr/>
          <p:nvPr/>
        </p:nvSpPr>
        <p:spPr>
          <a:xfrm>
            <a:off x="1750709" y="2636346"/>
            <a:ext cx="16607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News spread in Twitter</a:t>
            </a:r>
          </a:p>
        </p:txBody>
      </p:sp>
      <p:sp>
        <p:nvSpPr>
          <p:cNvPr id="45" name="Rectangle 9"/>
          <p:cNvSpPr/>
          <p:nvPr/>
        </p:nvSpPr>
        <p:spPr>
          <a:xfrm>
            <a:off x="5951948" y="3271243"/>
            <a:ext cx="234538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 user’s reputation in Quora</a:t>
            </a:r>
          </a:p>
        </p:txBody>
      </p:sp>
      <p:sp>
        <p:nvSpPr>
          <p:cNvPr id="46" name="Right Arrow 1"/>
          <p:cNvSpPr/>
          <p:nvPr/>
        </p:nvSpPr>
        <p:spPr bwMode="auto">
          <a:xfrm>
            <a:off x="503285" y="4080198"/>
            <a:ext cx="7794048" cy="288032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503285" y="3891054"/>
            <a:ext cx="79208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75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Fast</a:t>
            </a:r>
          </a:p>
        </p:txBody>
      </p:sp>
      <p:sp>
        <p:nvSpPr>
          <p:cNvPr id="48" name="Rectangle 12"/>
          <p:cNvSpPr/>
          <p:nvPr/>
        </p:nvSpPr>
        <p:spPr>
          <a:xfrm>
            <a:off x="7289221" y="3873807"/>
            <a:ext cx="100811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Slow</a:t>
            </a:r>
          </a:p>
        </p:txBody>
      </p:sp>
      <p:pic>
        <p:nvPicPr>
          <p:cNvPr id="4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06" y="3222964"/>
            <a:ext cx="642693" cy="642693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1663586"/>
            <a:ext cx="678485" cy="678485"/>
          </a:xfrm>
          <a:prstGeom prst="rect">
            <a:avLst/>
          </a:prstGeom>
        </p:spPr>
      </p:pic>
      <p:pic>
        <p:nvPicPr>
          <p:cNvPr id="5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34" y="2688465"/>
            <a:ext cx="585638" cy="476451"/>
          </a:xfrm>
          <a:prstGeom prst="rect">
            <a:avLst/>
          </a:prstGeom>
        </p:spPr>
      </p:pic>
      <p:pic>
        <p:nvPicPr>
          <p:cNvPr id="52" name="Picture 2" descr="Image result for uber">
            <a:extLst>
              <a:ext uri="{FF2B5EF4-FFF2-40B4-BE49-F238E27FC236}">
                <a16:creationId xmlns:a16="http://schemas.microsoft.com/office/drawing/2014/main" id="{A876D181-F515-0547-A1BA-89852F50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1" y="3303384"/>
            <a:ext cx="654381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C560B54-A695-634C-9170-396269B8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69" y="1560218"/>
            <a:ext cx="457200" cy="952500"/>
          </a:xfrm>
          <a:prstGeom prst="rect">
            <a:avLst/>
          </a:prstGeom>
        </p:spPr>
      </p:pic>
      <p:sp>
        <p:nvSpPr>
          <p:cNvPr id="54" name="Rectangle 20">
            <a:extLst>
              <a:ext uri="{FF2B5EF4-FFF2-40B4-BE49-F238E27FC236}">
                <a16:creationId xmlns:a16="http://schemas.microsoft.com/office/drawing/2014/main" id="{E12C5A58-45A3-7142-96FF-9D07B49CC963}"/>
              </a:ext>
            </a:extLst>
          </p:cNvPr>
          <p:cNvSpPr/>
          <p:nvPr/>
        </p:nvSpPr>
        <p:spPr>
          <a:xfrm>
            <a:off x="3370290" y="1881170"/>
            <a:ext cx="31458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Flu 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spreading</a:t>
            </a:r>
          </a:p>
        </p:txBody>
      </p:sp>
      <p:pic>
        <p:nvPicPr>
          <p:cNvPr id="55" name="Picture 4" descr="Image result for flu">
            <a:extLst>
              <a:ext uri="{FF2B5EF4-FFF2-40B4-BE49-F238E27FC236}">
                <a16:creationId xmlns:a16="http://schemas.microsoft.com/office/drawing/2014/main" id="{D3D8C03E-01B3-4F46-BB82-C80BC1CF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6" y="1606588"/>
            <a:ext cx="1004557" cy="8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9EB53B2C-BBDA-2E40-AA58-4AC183821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622" y="2578885"/>
            <a:ext cx="604244" cy="604244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6AE8AAF7-0BD2-C641-B882-C95486686CD0}"/>
              </a:ext>
            </a:extLst>
          </p:cNvPr>
          <p:cNvSpPr/>
          <p:nvPr/>
        </p:nvSpPr>
        <p:spPr>
          <a:xfrm>
            <a:off x="4390866" y="2652264"/>
            <a:ext cx="22297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Reviews and sales in Amazon</a:t>
            </a:r>
          </a:p>
        </p:txBody>
      </p:sp>
      <p:sp>
        <p:nvSpPr>
          <p:cNvPr id="59" name="Rectangle 5"/>
          <p:cNvSpPr/>
          <p:nvPr/>
        </p:nvSpPr>
        <p:spPr>
          <a:xfrm>
            <a:off x="2346823" y="4327722"/>
            <a:ext cx="4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…in a wide range of temporal scales.</a:t>
            </a:r>
            <a:endParaRPr lang="en-US" sz="1800">
              <a:solidFill>
                <a:schemeClr val="bg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54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45"/>
          <p:cNvCxnSpPr>
            <a:endCxn id="62" idx="0"/>
          </p:cNvCxnSpPr>
          <p:nvPr/>
        </p:nvCxnSpPr>
        <p:spPr bwMode="auto">
          <a:xfrm flipH="1">
            <a:off x="3399049" y="2649553"/>
            <a:ext cx="217688" cy="7234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47"/>
          <p:cNvCxnSpPr/>
          <p:nvPr/>
        </p:nvCxnSpPr>
        <p:spPr bwMode="auto">
          <a:xfrm>
            <a:off x="2320592" y="3119286"/>
            <a:ext cx="792088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39"/>
          <p:cNvCxnSpPr>
            <a:endCxn id="57" idx="1"/>
          </p:cNvCxnSpPr>
          <p:nvPr/>
        </p:nvCxnSpPr>
        <p:spPr bwMode="auto">
          <a:xfrm>
            <a:off x="1694232" y="2066682"/>
            <a:ext cx="1600604" cy="50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43"/>
          <p:cNvCxnSpPr>
            <a:endCxn id="63" idx="0"/>
          </p:cNvCxnSpPr>
          <p:nvPr/>
        </p:nvCxnSpPr>
        <p:spPr bwMode="auto">
          <a:xfrm>
            <a:off x="1694232" y="2011822"/>
            <a:ext cx="683324" cy="867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 World Examples </a:t>
            </a:r>
            <a:endParaRPr/>
          </a:p>
        </p:txBody>
      </p:sp>
      <p:pic>
        <p:nvPicPr>
          <p:cNvPr id="57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836" y="2283151"/>
            <a:ext cx="572737" cy="583148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293" y="1206963"/>
            <a:ext cx="572737" cy="569483"/>
          </a:xfrm>
          <a:prstGeom prst="rect">
            <a:avLst/>
          </a:prstGeom>
        </p:spPr>
      </p:pic>
      <p:pic>
        <p:nvPicPr>
          <p:cNvPr id="59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947" y="1787125"/>
            <a:ext cx="572737" cy="614138"/>
          </a:xfrm>
          <a:prstGeom prst="rect">
            <a:avLst/>
          </a:prstGeom>
        </p:spPr>
      </p:pic>
      <p:cxnSp>
        <p:nvCxnSpPr>
          <p:cNvPr id="60" name="Straight Arrow Connector 14"/>
          <p:cNvCxnSpPr>
            <a:stCxn id="84" idx="7"/>
          </p:cNvCxnSpPr>
          <p:nvPr/>
        </p:nvCxnSpPr>
        <p:spPr bwMode="auto">
          <a:xfrm flipV="1">
            <a:off x="1936809" y="1516717"/>
            <a:ext cx="923484" cy="348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1" name="Straight Arrow Connector 15"/>
          <p:cNvCxnSpPr/>
          <p:nvPr/>
        </p:nvCxnSpPr>
        <p:spPr bwMode="auto">
          <a:xfrm flipH="1" flipV="1">
            <a:off x="3311986" y="1753934"/>
            <a:ext cx="269218" cy="689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0" y="3372959"/>
            <a:ext cx="572737" cy="572737"/>
          </a:xfrm>
          <a:prstGeom prst="rect">
            <a:avLst/>
          </a:prstGeom>
        </p:spPr>
      </p:pic>
      <p:pic>
        <p:nvPicPr>
          <p:cNvPr id="63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87" y="2879286"/>
            <a:ext cx="572737" cy="57273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-144388" y="1074723"/>
            <a:ext cx="1442253" cy="749697"/>
            <a:chOff x="-144264" y="1373956"/>
            <a:chExt cx="1442253" cy="749697"/>
          </a:xfrm>
        </p:grpSpPr>
        <p:sp>
          <p:nvSpPr>
            <p:cNvPr id="68" name="Rectangle 28"/>
            <p:cNvSpPr/>
            <p:nvPr/>
          </p:nvSpPr>
          <p:spPr>
            <a:xfrm>
              <a:off x="-144264" y="1785099"/>
              <a:ext cx="144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>
                  <a:latin typeface="Roboto" panose="020B0600000101010101" charset="0"/>
                </a:rPr>
                <a:t>D follows S</a:t>
              </a:r>
              <a:endParaRPr lang="en-US" sz="1600" b="1">
                <a:latin typeface="Roboto" panose="020B0600000101010101" charset="0"/>
                <a:cs typeface="Calibri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4070" y="1373956"/>
              <a:ext cx="1203919" cy="749199"/>
              <a:chOff x="94070" y="1373956"/>
              <a:chExt cx="1203919" cy="749199"/>
            </a:xfrm>
          </p:grpSpPr>
          <p:cxnSp>
            <p:nvCxnSpPr>
              <p:cNvPr id="64" name="Straight Arrow Connector 19"/>
              <p:cNvCxnSpPr/>
              <p:nvPr/>
            </p:nvCxnSpPr>
            <p:spPr bwMode="auto">
              <a:xfrm flipV="1">
                <a:off x="576064" y="1649214"/>
                <a:ext cx="374904" cy="76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Rectangle 22"/>
              <p:cNvSpPr/>
              <p:nvPr/>
            </p:nvSpPr>
            <p:spPr>
              <a:xfrm>
                <a:off x="215776" y="1403573"/>
                <a:ext cx="36028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200" b="1">
                    <a:latin typeface="Roboto" panose="020B0600000101010101" charset="0"/>
                  </a:rPr>
                  <a:t>S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6" name="Rectangle 23"/>
              <p:cNvSpPr/>
              <p:nvPr/>
            </p:nvSpPr>
            <p:spPr>
              <a:xfrm>
                <a:off x="935856" y="1373956"/>
                <a:ext cx="360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>
                    <a:latin typeface="Roboto" panose="020B0600000101010101" charset="0"/>
                  </a:rPr>
                  <a:t>D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7" name="Rectangle 24"/>
              <p:cNvSpPr/>
              <p:nvPr/>
            </p:nvSpPr>
            <p:spPr>
              <a:xfrm>
                <a:off x="143768" y="1619597"/>
                <a:ext cx="9363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>
                    <a:latin typeface="Roboto" panose="020B0600000101010101" charset="0"/>
                  </a:rPr>
                  <a:t>means</a:t>
                </a:r>
                <a:endParaRPr lang="en-US" sz="14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9" name="Rectangle 25"/>
              <p:cNvSpPr/>
              <p:nvPr/>
            </p:nvSpPr>
            <p:spPr bwMode="auto">
              <a:xfrm>
                <a:off x="94070" y="1427262"/>
                <a:ext cx="1203919" cy="6958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4" name="Rectangle 49"/>
          <p:cNvSpPr/>
          <p:nvPr/>
        </p:nvSpPr>
        <p:spPr>
          <a:xfrm>
            <a:off x="3204386" y="1084769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Christine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5" name="Rectangle 50"/>
          <p:cNvSpPr/>
          <p:nvPr/>
        </p:nvSpPr>
        <p:spPr>
          <a:xfrm>
            <a:off x="1303931" y="140902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Bob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6" name="Rectangle 51"/>
          <p:cNvSpPr/>
          <p:nvPr/>
        </p:nvSpPr>
        <p:spPr>
          <a:xfrm>
            <a:off x="3780048" y="218637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Beth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7" name="Rectangle 52"/>
          <p:cNvSpPr/>
          <p:nvPr/>
        </p:nvSpPr>
        <p:spPr>
          <a:xfrm>
            <a:off x="1587131" y="2731944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Joe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8" name="Rectangle 53"/>
          <p:cNvSpPr/>
          <p:nvPr/>
        </p:nvSpPr>
        <p:spPr>
          <a:xfrm>
            <a:off x="3588635" y="3221751"/>
            <a:ext cx="79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David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9" name="Rectangle 54"/>
          <p:cNvSpPr/>
          <p:nvPr/>
        </p:nvSpPr>
        <p:spPr>
          <a:xfrm>
            <a:off x="3272438" y="127855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3.00pm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0" name="Rectangle 55"/>
          <p:cNvSpPr/>
          <p:nvPr/>
        </p:nvSpPr>
        <p:spPr>
          <a:xfrm>
            <a:off x="433898" y="195459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1" name="Rectangle 56"/>
          <p:cNvSpPr/>
          <p:nvPr/>
        </p:nvSpPr>
        <p:spPr>
          <a:xfrm>
            <a:off x="3678848" y="239433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3.27pm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2" name="Rectangle 57"/>
          <p:cNvSpPr/>
          <p:nvPr/>
        </p:nvSpPr>
        <p:spPr>
          <a:xfrm>
            <a:off x="3507893" y="341300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4.15pm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3" name="Oval 17421"/>
          <p:cNvSpPr/>
          <p:nvPr/>
        </p:nvSpPr>
        <p:spPr bwMode="auto">
          <a:xfrm>
            <a:off x="2860293" y="120739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Oval 59"/>
          <p:cNvSpPr/>
          <p:nvPr/>
        </p:nvSpPr>
        <p:spPr bwMode="auto">
          <a:xfrm>
            <a:off x="1447947" y="1781678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69"/>
          <p:cNvSpPr/>
          <p:nvPr/>
        </p:nvSpPr>
        <p:spPr bwMode="auto">
          <a:xfrm>
            <a:off x="3294836" y="229356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Oval 70"/>
          <p:cNvSpPr/>
          <p:nvPr/>
        </p:nvSpPr>
        <p:spPr bwMode="auto">
          <a:xfrm>
            <a:off x="3112680" y="3372959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7" name="Straight Connector 72"/>
          <p:cNvCxnSpPr/>
          <p:nvPr/>
        </p:nvCxnSpPr>
        <p:spPr bwMode="auto">
          <a:xfrm>
            <a:off x="1003423" y="3943877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73"/>
          <p:cNvCxnSpPr/>
          <p:nvPr/>
        </p:nvCxnSpPr>
        <p:spPr bwMode="auto">
          <a:xfrm flipV="1">
            <a:off x="752810" y="4368969"/>
            <a:ext cx="3907211" cy="120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Connector 79"/>
          <p:cNvCxnSpPr/>
          <p:nvPr/>
        </p:nvCxnSpPr>
        <p:spPr bwMode="auto">
          <a:xfrm>
            <a:off x="4301530" y="3941620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786265" y="4009349"/>
            <a:ext cx="144016" cy="365760"/>
            <a:chOff x="3786265" y="4009349"/>
            <a:chExt cx="144016" cy="365760"/>
          </a:xfrm>
        </p:grpSpPr>
        <p:sp>
          <p:nvSpPr>
            <p:cNvPr id="95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6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5" name="Picture 7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7" y="4503400"/>
            <a:ext cx="76200" cy="165100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1144985" y="4016122"/>
            <a:ext cx="144016" cy="365760"/>
            <a:chOff x="3786265" y="4009349"/>
            <a:chExt cx="144016" cy="365760"/>
          </a:xfrm>
        </p:grpSpPr>
        <p:sp>
          <p:nvSpPr>
            <p:cNvPr id="127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8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9" name="그룹 128"/>
          <p:cNvGrpSpPr/>
          <p:nvPr/>
        </p:nvGrpSpPr>
        <p:grpSpPr>
          <a:xfrm>
            <a:off x="2086726" y="4016122"/>
            <a:ext cx="144016" cy="365760"/>
            <a:chOff x="3786265" y="4009349"/>
            <a:chExt cx="144016" cy="365760"/>
          </a:xfrm>
        </p:grpSpPr>
        <p:sp>
          <p:nvSpPr>
            <p:cNvPr id="130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1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그룹 131"/>
          <p:cNvGrpSpPr/>
          <p:nvPr/>
        </p:nvGrpSpPr>
        <p:grpSpPr>
          <a:xfrm>
            <a:off x="2422526" y="4016122"/>
            <a:ext cx="144016" cy="365760"/>
            <a:chOff x="3786265" y="4009349"/>
            <a:chExt cx="144016" cy="365760"/>
          </a:xfrm>
        </p:grpSpPr>
        <p:sp>
          <p:nvSpPr>
            <p:cNvPr id="133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4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그룹 140"/>
          <p:cNvGrpSpPr/>
          <p:nvPr/>
        </p:nvGrpSpPr>
        <p:grpSpPr>
          <a:xfrm>
            <a:off x="5273794" y="862086"/>
            <a:ext cx="2985338" cy="2788239"/>
            <a:chOff x="4819779" y="905986"/>
            <a:chExt cx="2985338" cy="2788239"/>
          </a:xfrm>
        </p:grpSpPr>
        <p:grpSp>
          <p:nvGrpSpPr>
            <p:cNvPr id="136" name="Group 3"/>
            <p:cNvGrpSpPr/>
            <p:nvPr/>
          </p:nvGrpSpPr>
          <p:grpSpPr>
            <a:xfrm>
              <a:off x="4819779" y="905986"/>
              <a:ext cx="2985338" cy="2589937"/>
              <a:chOff x="610268" y="3491805"/>
              <a:chExt cx="4286028" cy="3867617"/>
            </a:xfrm>
          </p:grpSpPr>
          <p:pic>
            <p:nvPicPr>
              <p:cNvPr id="137" name="Picture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68" y="3491805"/>
                <a:ext cx="4286028" cy="3867617"/>
              </a:xfrm>
              <a:prstGeom prst="rect">
                <a:avLst/>
              </a:prstGeom>
            </p:spPr>
          </p:pic>
          <p:sp>
            <p:nvSpPr>
              <p:cNvPr id="138" name="Rectangle 5"/>
              <p:cNvSpPr/>
              <p:nvPr/>
            </p:nvSpPr>
            <p:spPr bwMode="auto">
              <a:xfrm>
                <a:off x="4032200" y="6804173"/>
                <a:ext cx="432048" cy="50405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39" name="Rectangle 6"/>
            <p:cNvSpPr/>
            <p:nvPr/>
          </p:nvSpPr>
          <p:spPr>
            <a:xfrm>
              <a:off x="6220941" y="3171005"/>
              <a:ext cx="1584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B0600000101010101" charset="0"/>
                </a:rPr>
                <a:t>Friggeri et al., 2014</a:t>
              </a:r>
            </a:p>
          </p:txBody>
        </p:sp>
        <p:pic>
          <p:nvPicPr>
            <p:cNvPr id="140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3368" y="997541"/>
              <a:ext cx="697185" cy="697185"/>
            </a:xfrm>
            <a:prstGeom prst="rect">
              <a:avLst/>
            </a:prstGeom>
          </p:spPr>
        </p:pic>
      </p:grpSp>
      <p:grpSp>
        <p:nvGrpSpPr>
          <p:cNvPr id="142" name="Group 8"/>
          <p:cNvGrpSpPr/>
          <p:nvPr/>
        </p:nvGrpSpPr>
        <p:grpSpPr>
          <a:xfrm>
            <a:off x="4846770" y="3630954"/>
            <a:ext cx="3759819" cy="922567"/>
            <a:chOff x="7128544" y="3267074"/>
            <a:chExt cx="4143933" cy="1016819"/>
          </a:xfrm>
        </p:grpSpPr>
        <p:pic>
          <p:nvPicPr>
            <p:cNvPr id="143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8544" y="3699122"/>
              <a:ext cx="4143933" cy="584771"/>
            </a:xfrm>
            <a:prstGeom prst="rect">
              <a:avLst/>
            </a:prstGeom>
          </p:spPr>
        </p:pic>
        <p:pic>
          <p:nvPicPr>
            <p:cNvPr id="144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5131" y="3267074"/>
              <a:ext cx="1872208" cy="413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point process is a random process</a:t>
            </a:r>
            <a:br>
              <a:rPr lang="en-US" altLang="ko" b="1"/>
            </a:br>
            <a:r>
              <a:rPr lang="en-US" altLang="ko" b="1"/>
              <a:t>whose realization consists of discrete events localized in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31"/>
          <p:cNvCxnSpPr/>
          <p:nvPr/>
        </p:nvCxnSpPr>
        <p:spPr bwMode="auto">
          <a:xfrm flipV="1">
            <a:off x="1094771" y="2876313"/>
            <a:ext cx="6231850" cy="1117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 type="none"/>
            <a:tailEnd type="triangle"/>
          </a:ln>
        </p:spPr>
      </p:cxnSp>
      <p:cxnSp>
        <p:nvCxnSpPr>
          <p:cNvPr id="6" name="Straight Connector 98"/>
          <p:cNvCxnSpPr/>
          <p:nvPr/>
        </p:nvCxnSpPr>
        <p:spPr bwMode="auto">
          <a:xfrm>
            <a:off x="1435477" y="2167410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6"/>
          <p:cNvCxnSpPr>
            <a:stCxn id="8" idx="4"/>
          </p:cNvCxnSpPr>
          <p:nvPr/>
        </p:nvCxnSpPr>
        <p:spPr bwMode="auto">
          <a:xfrm>
            <a:off x="1854013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67"/>
          <p:cNvSpPr/>
          <p:nvPr/>
        </p:nvSpPr>
        <p:spPr bwMode="auto">
          <a:xfrm>
            <a:off x="1782005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9" name="Straight Connector 68"/>
          <p:cNvCxnSpPr/>
          <p:nvPr/>
        </p:nvCxnSpPr>
        <p:spPr bwMode="auto">
          <a:xfrm>
            <a:off x="279011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70"/>
          <p:cNvCxnSpPr>
            <a:stCxn id="17" idx="4"/>
          </p:cNvCxnSpPr>
          <p:nvPr/>
        </p:nvCxnSpPr>
        <p:spPr bwMode="auto">
          <a:xfrm>
            <a:off x="351019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76"/>
          <p:cNvCxnSpPr/>
          <p:nvPr/>
        </p:nvCxnSpPr>
        <p:spPr bwMode="auto">
          <a:xfrm>
            <a:off x="6767821" y="2151609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21" y="3059643"/>
            <a:ext cx="558800" cy="177800"/>
          </a:xfrm>
          <a:prstGeom prst="rect">
            <a:avLst/>
          </a:prstGeom>
        </p:spPr>
      </p:pic>
      <p:sp>
        <p:nvSpPr>
          <p:cNvPr id="17" name="Oval 71"/>
          <p:cNvSpPr/>
          <p:nvPr/>
        </p:nvSpPr>
        <p:spPr bwMode="auto">
          <a:xfrm>
            <a:off x="343818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69"/>
          <p:cNvSpPr/>
          <p:nvPr/>
        </p:nvSpPr>
        <p:spPr bwMode="auto">
          <a:xfrm>
            <a:off x="271810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4013" y="2365189"/>
            <a:ext cx="2294288" cy="532176"/>
            <a:chOff x="1742179" y="2253361"/>
            <a:chExt cx="2294288" cy="532176"/>
          </a:xfrm>
        </p:grpSpPr>
        <p:cxnSp>
          <p:nvCxnSpPr>
            <p:cNvPr id="13" name="Straight Connector 79"/>
            <p:cNvCxnSpPr/>
            <p:nvPr/>
          </p:nvCxnSpPr>
          <p:spPr bwMode="auto">
            <a:xfrm>
              <a:off x="1742179" y="2609977"/>
              <a:ext cx="0" cy="175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80"/>
            <p:cNvCxnSpPr/>
            <p:nvPr/>
          </p:nvCxnSpPr>
          <p:spPr bwMode="auto">
            <a:xfrm flipH="1">
              <a:off x="1759611" y="2631646"/>
              <a:ext cx="93610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83"/>
            <p:cNvCxnSpPr/>
            <p:nvPr/>
          </p:nvCxnSpPr>
          <p:spPr bwMode="auto">
            <a:xfrm>
              <a:off x="2678283" y="2436241"/>
              <a:ext cx="0" cy="1817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86"/>
            <p:cNvCxnSpPr/>
            <p:nvPr/>
          </p:nvCxnSpPr>
          <p:spPr bwMode="auto">
            <a:xfrm flipH="1">
              <a:off x="2678283" y="2454529"/>
              <a:ext cx="74066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84"/>
            <p:cNvCxnSpPr/>
            <p:nvPr/>
          </p:nvCxnSpPr>
          <p:spPr bwMode="auto">
            <a:xfrm>
              <a:off x="3398363" y="2253361"/>
              <a:ext cx="0" cy="2184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87"/>
            <p:cNvCxnSpPr/>
            <p:nvPr/>
          </p:nvCxnSpPr>
          <p:spPr bwMode="auto">
            <a:xfrm flipH="1">
              <a:off x="3378099" y="2253361"/>
              <a:ext cx="6583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05" y="3031506"/>
            <a:ext cx="190207" cy="249237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101" y="3031506"/>
            <a:ext cx="228864" cy="274637"/>
          </a:xfrm>
          <a:prstGeom prst="rect">
            <a:avLst/>
          </a:prstGeom>
        </p:spPr>
      </p:pic>
      <p:cxnSp>
        <p:nvCxnSpPr>
          <p:cNvPr id="23" name="Straight Connector 111"/>
          <p:cNvCxnSpPr/>
          <p:nvPr/>
        </p:nvCxnSpPr>
        <p:spPr bwMode="auto">
          <a:xfrm flipH="1">
            <a:off x="4230277" y="2365189"/>
            <a:ext cx="2011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85" y="3031506"/>
            <a:ext cx="125412" cy="237623"/>
          </a:xfrm>
          <a:prstGeom prst="rect">
            <a:avLst/>
          </a:prstGeom>
        </p:spPr>
      </p:pic>
      <p:sp>
        <p:nvSpPr>
          <p:cNvPr id="25" name="Rectangle 112"/>
          <p:cNvSpPr/>
          <p:nvPr/>
        </p:nvSpPr>
        <p:spPr>
          <a:xfrm>
            <a:off x="7346024" y="270703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B0600000101010101" charset="0"/>
              </a:rPr>
              <a:t>time</a:t>
            </a:r>
            <a:endParaRPr lang="en-US" sz="1600"/>
          </a:p>
        </p:txBody>
      </p:sp>
      <p:sp>
        <p:nvSpPr>
          <p:cNvPr id="34" name="Rectangle 131"/>
          <p:cNvSpPr/>
          <p:nvPr/>
        </p:nvSpPr>
        <p:spPr>
          <a:xfrm>
            <a:off x="2005102" y="1463581"/>
            <a:ext cx="216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</a:rPr>
              <a:t>Discrete events</a:t>
            </a:r>
            <a:endParaRPr lang="en-US" sz="1600" b="1">
              <a:solidFill>
                <a:schemeClr val="bg2"/>
              </a:solidFill>
            </a:endParaRPr>
          </a:p>
        </p:txBody>
      </p:sp>
      <p:cxnSp>
        <p:nvCxnSpPr>
          <p:cNvPr id="35" name="Straight Arrow Connector 132"/>
          <p:cNvCxnSpPr/>
          <p:nvPr/>
        </p:nvCxnSpPr>
        <p:spPr bwMode="auto">
          <a:xfrm flipH="1">
            <a:off x="1960513" y="1790832"/>
            <a:ext cx="346399" cy="448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133"/>
          <p:cNvCxnSpPr/>
          <p:nvPr/>
        </p:nvCxnSpPr>
        <p:spPr bwMode="auto">
          <a:xfrm>
            <a:off x="2718109" y="1808091"/>
            <a:ext cx="34492" cy="359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134"/>
          <p:cNvCxnSpPr>
            <a:stCxn id="34" idx="2"/>
          </p:cNvCxnSpPr>
          <p:nvPr/>
        </p:nvCxnSpPr>
        <p:spPr bwMode="auto">
          <a:xfrm>
            <a:off x="3085222" y="1802135"/>
            <a:ext cx="315451" cy="365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35"/>
              <p:cNvSpPr/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History,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 </a:t>
                </a:r>
                <a:endParaRPr lang="en-US" sz="1600" b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8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  <a:blipFill>
                <a:blip r:embed="rId7"/>
                <a:stretch>
                  <a:fillRect l="-21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137"/>
          <p:cNvSpPr/>
          <p:nvPr/>
        </p:nvSpPr>
        <p:spPr bwMode="auto">
          <a:xfrm rot="16200000">
            <a:off x="2729353" y="2025662"/>
            <a:ext cx="429768" cy="3017520"/>
          </a:xfrm>
          <a:prstGeom prst="leftBrac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1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73" y="3031506"/>
            <a:ext cx="265430" cy="286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35"/>
              <p:cNvSpPr/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7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>
                    <a:solidFill>
                      <a:schemeClr val="bg2"/>
                    </a:solidFill>
                    <a:latin typeface="Roboto" panose="020B0600000101010101" charset="0"/>
                  </a:rPr>
                  <a:t>Formally: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  <a:blipFill>
                <a:blip r:embed="rId10"/>
                <a:stretch>
                  <a:fillRect l="-1439" t="-101449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23"/>
          <p:cNvSpPr/>
          <p:nvPr/>
        </p:nvSpPr>
        <p:spPr bwMode="auto">
          <a:xfrm>
            <a:off x="4435272" y="4302763"/>
            <a:ext cx="288032" cy="36004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141"/>
          <p:cNvCxnSpPr/>
          <p:nvPr/>
        </p:nvCxnSpPr>
        <p:spPr bwMode="auto">
          <a:xfrm flipH="1">
            <a:off x="5127091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140"/>
          <p:cNvSpPr/>
          <p:nvPr/>
        </p:nvSpPr>
        <p:spPr>
          <a:xfrm>
            <a:off x="6055271" y="3698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 panose="020B0600000101010101" charset="0"/>
              </a:rPr>
              <a:t>Dirac delta function</a:t>
            </a:r>
            <a:endParaRPr lang="en-US" b="1">
              <a:solidFill>
                <a:schemeClr val="bg2"/>
              </a:solidFill>
            </a:endParaRPr>
          </a:p>
        </p:txBody>
      </p:sp>
      <p:cxnSp>
        <p:nvCxnSpPr>
          <p:cNvPr id="60" name="Straight Arrow Connector 141"/>
          <p:cNvCxnSpPr/>
          <p:nvPr/>
        </p:nvCxnSpPr>
        <p:spPr bwMode="auto">
          <a:xfrm flipH="1">
            <a:off x="6317784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00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7" grpId="0"/>
      <p:bldP spid="45" grpId="0"/>
      <p:bldP spid="51" grpId="0" animBg="1"/>
      <p:bldP spid="53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</a:t>
            </a:r>
            <a:r>
              <a:rPr lang="ko" b="1"/>
              <a:t>Point process can be represented as Intensity function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42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1"/>
              <p:cNvSpPr txBox="1"/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Roboto"/>
                    <a:ea typeface="Roboto"/>
                    <a:cs typeface="Roboto"/>
                    <a:sym typeface="Roboto"/>
                  </a:rPr>
                  <a:t>History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ℋ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)</m:t>
                    </m:r>
                  </m:oMath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8" name="Google Shape;148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blipFill>
                <a:blip r:embed="rId3"/>
                <a:stretch>
                  <a:fillRect t="-21622" b="-45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9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Google Shape;150;p21"/>
              <p:cNvSpPr txBox="1"/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Since it is cumbersome to model event counts over time,</a:t>
                </a:r>
                <a:b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</a:b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we model event </a:t>
                </a:r>
                <a:r>
                  <a:rPr lang="en-US" altLang="ko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</a:t>
                </a: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over time.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𝑑𝑡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𝑑𝑁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ℋ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0" name="Google Shape;150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blipFill>
                <a:blip r:embed="rId5"/>
                <a:stretch>
                  <a:fillRect l="-493" b="-1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oogle Shape;151;p21"/>
          <p:cNvGrpSpPr/>
          <p:nvPr/>
        </p:nvGrpSpPr>
        <p:grpSpPr>
          <a:xfrm>
            <a:off x="1483950" y="1377275"/>
            <a:ext cx="2732375" cy="511450"/>
            <a:chOff x="1483950" y="1377275"/>
            <a:chExt cx="2732375" cy="511450"/>
          </a:xfrm>
        </p:grpSpPr>
        <p:sp>
          <p:nvSpPr>
            <p:cNvPr id="152" name="Google Shape;152;p21"/>
            <p:cNvSpPr/>
            <p:nvPr/>
          </p:nvSpPr>
          <p:spPr>
            <a:xfrm>
              <a:off x="2208200" y="1377275"/>
              <a:ext cx="2008125" cy="503900"/>
            </a:xfrm>
            <a:custGeom>
              <a:avLst/>
              <a:gdLst/>
              <a:ahLst/>
              <a:cxnLst/>
              <a:rect l="l" t="t" r="r" b="b"/>
              <a:pathLst>
                <a:path w="80325" h="20156" extrusionOk="0">
                  <a:moveTo>
                    <a:pt x="296" y="20156"/>
                  </a:moveTo>
                  <a:lnTo>
                    <a:pt x="0" y="13338"/>
                  </a:lnTo>
                  <a:lnTo>
                    <a:pt x="34382" y="13338"/>
                  </a:lnTo>
                  <a:lnTo>
                    <a:pt x="34382" y="6817"/>
                  </a:lnTo>
                  <a:lnTo>
                    <a:pt x="56613" y="6817"/>
                  </a:lnTo>
                  <a:lnTo>
                    <a:pt x="56613" y="0"/>
                  </a:lnTo>
                  <a:lnTo>
                    <a:pt x="80325" y="0"/>
                  </a:lnTo>
                  <a:lnTo>
                    <a:pt x="67876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21"/>
            <p:cNvCxnSpPr/>
            <p:nvPr/>
          </p:nvCxnSpPr>
          <p:spPr>
            <a:xfrm>
              <a:off x="1483950" y="1888725"/>
              <a:ext cx="7263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Rectangle 82"/>
          <p:cNvSpPr/>
          <p:nvPr/>
        </p:nvSpPr>
        <p:spPr>
          <a:xfrm>
            <a:off x="2947400" y="4011139"/>
            <a:ext cx="389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It is a rate = # of events / unit of time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60475" y="3889001"/>
            <a:ext cx="607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Poisson process</a:t>
            </a:r>
            <a:endParaRPr/>
          </a:p>
        </p:txBody>
      </p:sp>
      <p:cxnSp>
        <p:nvCxnSpPr>
          <p:cNvPr id="4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7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0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1;p21"/>
          <p:cNvGrpSpPr/>
          <p:nvPr/>
        </p:nvGrpSpPr>
        <p:grpSpPr>
          <a:xfrm>
            <a:off x="3748104" y="1228075"/>
            <a:ext cx="93300" cy="652963"/>
            <a:chOff x="2157700" y="1768075"/>
            <a:chExt cx="93300" cy="652963"/>
          </a:xfrm>
        </p:grpSpPr>
        <p:cxnSp>
          <p:nvCxnSpPr>
            <p:cNvPr id="13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6;p21"/>
          <p:cNvSpPr txBox="1"/>
          <p:nvPr/>
        </p:nvSpPr>
        <p:spPr>
          <a:xfrm>
            <a:off x="3659754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0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3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141;p21"/>
          <p:cNvGrpSpPr/>
          <p:nvPr/>
        </p:nvGrpSpPr>
        <p:grpSpPr>
          <a:xfrm>
            <a:off x="4682218" y="1228075"/>
            <a:ext cx="93300" cy="652963"/>
            <a:chOff x="2157700" y="1768075"/>
            <a:chExt cx="93300" cy="652963"/>
          </a:xfrm>
        </p:grpSpPr>
        <p:cxnSp>
          <p:nvCxnSpPr>
            <p:cNvPr id="25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;p21"/>
          <p:cNvSpPr txBox="1"/>
          <p:nvPr/>
        </p:nvSpPr>
        <p:spPr>
          <a:xfrm>
            <a:off x="4593868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/>
          <p:cNvCxnSpPr/>
          <p:nvPr/>
        </p:nvCxnSpPr>
        <p:spPr>
          <a:xfrm>
            <a:off x="1805591" y="1701726"/>
            <a:ext cx="4550228" cy="0"/>
          </a:xfrm>
          <a:prstGeom prst="line">
            <a:avLst/>
          </a:prstGeom>
          <a:ln w="38100">
            <a:solidFill>
              <a:srgbClr val="FEB23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0"/>
              <p:cNvSpPr/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Intensity of a Poisson process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</p:txBody>
          </p:sp>
        </mc:Choice>
        <mc:Fallback xmlns="">
          <p:sp>
            <p:nvSpPr>
              <p:cNvPr id="3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  <a:blipFill>
                <a:blip r:embed="rId4"/>
                <a:stretch>
                  <a:fillRect l="-820" t="-297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41"/>
          <p:cNvSpPr/>
          <p:nvPr/>
        </p:nvSpPr>
        <p:spPr>
          <a:xfrm>
            <a:off x="1609156" y="3146188"/>
            <a:ext cx="532843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independent of history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Uniformly random occurrence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Time interval follows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62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Hawkes process: Self-exciting intensity function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88" name="Google Shape;188;p23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97" name="Google Shape;197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319575" y="2415850"/>
            <a:ext cx="1340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History 𝓗(t)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1615400" y="1355450"/>
            <a:ext cx="4736570" cy="534100"/>
            <a:chOff x="1615400" y="1355450"/>
            <a:chExt cx="4736570" cy="534100"/>
          </a:xfrm>
        </p:grpSpPr>
        <p:sp>
          <p:nvSpPr>
            <p:cNvPr id="205" name="Google Shape;205;p23"/>
            <p:cNvSpPr/>
            <p:nvPr/>
          </p:nvSpPr>
          <p:spPr>
            <a:xfrm>
              <a:off x="2208200" y="1600575"/>
              <a:ext cx="859550" cy="237125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23"/>
            <p:cNvSpPr/>
            <p:nvPr/>
          </p:nvSpPr>
          <p:spPr>
            <a:xfrm>
              <a:off x="3067750" y="1546747"/>
              <a:ext cx="552863" cy="185408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3620624" y="1361350"/>
              <a:ext cx="2731346" cy="32142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615400" y="1615400"/>
              <a:ext cx="592800" cy="274150"/>
            </a:xfrm>
            <a:custGeom>
              <a:avLst/>
              <a:gdLst/>
              <a:ahLst/>
              <a:cxnLst/>
              <a:rect l="l" t="t" r="r" b="b"/>
              <a:pathLst>
                <a:path w="23712" h="10966" extrusionOk="0">
                  <a:moveTo>
                    <a:pt x="0" y="10966"/>
                  </a:moveTo>
                  <a:lnTo>
                    <a:pt x="23712" y="10966"/>
                  </a:lnTo>
                  <a:lnTo>
                    <a:pt x="23712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9" name="Google Shape;209;p23"/>
            <p:cNvCxnSpPr/>
            <p:nvPr/>
          </p:nvCxnSpPr>
          <p:spPr>
            <a:xfrm>
              <a:off x="3056225" y="1503300"/>
              <a:ext cx="0" cy="3240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3620625" y="1355450"/>
              <a:ext cx="3000" cy="3933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p23"/>
              <p:cNvSpPr txBox="1"/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Self-exciting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each arrival increase the rate of future arrivals for some period </a:t>
                </a:r>
                <a:endParaRPr lang="en-US" sz="16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of Hawkes process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</a:t>
                </a:r>
                <a:endParaRPr lang="en-US" altLang="ko" sz="1600" b="0" i="1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𝜇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+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&lt;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𝜙</m:t>
                          </m:r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(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)</m:t>
                          </m:r>
                        </m:e>
                      </m:nary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</m:oMath>
                  </m:oMathPara>
                </a14:m>
                <a:endParaRPr lang="ar-AE" sz="18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11" name="Google Shape;211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1"/>
          <p:cNvSpPr/>
          <p:nvPr/>
        </p:nvSpPr>
        <p:spPr>
          <a:xfrm>
            <a:off x="902456" y="3862036"/>
            <a:ext cx="532843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Clustered (or </a:t>
            </a:r>
            <a:r>
              <a:rPr lang="en-US" altLang="ko-KR" sz="1600" err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bursty</a:t>
            </a: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) occurrence of events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is stochastic and history dependent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299784" y="3481142"/>
            <a:ext cx="931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Rectangle 82"/>
          <p:cNvSpPr/>
          <p:nvPr/>
        </p:nvSpPr>
        <p:spPr>
          <a:xfrm>
            <a:off x="5262929" y="3125651"/>
            <a:ext cx="180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Triggering kernel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224963" y="3481142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Rectangle 82"/>
          <p:cNvSpPr/>
          <p:nvPr/>
        </p:nvSpPr>
        <p:spPr>
          <a:xfrm>
            <a:off x="3956542" y="3125651"/>
            <a:ext cx="984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16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1955</Words>
  <Application>Microsoft Office PowerPoint</Application>
  <PresentationFormat>화면 슬라이드 쇼(16:9)</PresentationFormat>
  <Paragraphs>426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Roboto</vt:lpstr>
      <vt:lpstr>Cambria Math</vt:lpstr>
      <vt:lpstr>Consolas</vt:lpstr>
      <vt:lpstr>맑은 고딕</vt:lpstr>
      <vt:lpstr>Calibri</vt:lpstr>
      <vt:lpstr>MathJax_Main</vt:lpstr>
      <vt:lpstr>Arial</vt:lpstr>
      <vt:lpstr>Malgun Gothic Semilight</vt:lpstr>
      <vt:lpstr>Helvetica Neue</vt:lpstr>
      <vt:lpstr>Material</vt:lpstr>
      <vt:lpstr>AI Expert 프로그램 실습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26</cp:revision>
  <dcterms:modified xsi:type="dcterms:W3CDTF">2019-09-11T05:13:01Z</dcterms:modified>
</cp:coreProperties>
</file>